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2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71" r:id="rId7"/>
    <p:sldId id="269" r:id="rId8"/>
    <p:sldId id="261" r:id="rId9"/>
    <p:sldId id="267" r:id="rId10"/>
    <p:sldId id="262" r:id="rId11"/>
    <p:sldId id="268" r:id="rId12"/>
    <p:sldId id="264" r:id="rId13"/>
    <p:sldId id="265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66"/>
    <p:restoredTop sz="94710"/>
  </p:normalViewPr>
  <p:slideViewPr>
    <p:cSldViewPr snapToGrid="0">
      <p:cViewPr varScale="1">
        <p:scale>
          <a:sx n="192" d="100"/>
          <a:sy n="192" d="100"/>
        </p:scale>
        <p:origin x="184" y="2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" name="Google Shape;2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82ad138a44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82ad138a44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47699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82ad138a4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82ad138a44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82ad138a44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82ad138a44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5d3acc399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" name="Google Shape;30;g5d3acc399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5d3ab7172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" name="Google Shape;37;g5d3ab7172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82ad138a4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" name="Google Shape;43;g82ad138a4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82ad138a4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82ad138a4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82ad138a44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82ad138a44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45209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82ad138a4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82ad138a4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82ad138a4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82ad138a4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20823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82ad138a44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82ad138a44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Google Shape;13;p3"/>
          <p:cNvCxnSpPr/>
          <p:nvPr/>
        </p:nvCxnSpPr>
        <p:spPr>
          <a:xfrm>
            <a:off x="476249" y="737507"/>
            <a:ext cx="8210400" cy="0"/>
          </a:xfrm>
          <a:prstGeom prst="straightConnector1">
            <a:avLst/>
          </a:prstGeom>
          <a:solidFill>
            <a:schemeClr val="accen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00050" y="57150"/>
            <a:ext cx="8286600" cy="6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400050" y="342900"/>
            <a:ext cx="82866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664445"/>
            <a:ext cx="479100" cy="479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40000" dist="23000" dir="5400000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25" rIns="91425" bIns="457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Google Shape;8;p1" descr="2.5 in monogram white.eps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9464" y="4814344"/>
            <a:ext cx="281269" cy="162371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1"/>
          <p:cNvSpPr txBox="1"/>
          <p:nvPr/>
        </p:nvSpPr>
        <p:spPr>
          <a:xfrm>
            <a:off x="7086600" y="4800600"/>
            <a:ext cx="15381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© 2017 Brigham Young University-Idaho</a:t>
            </a:r>
            <a:endParaRPr sz="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1"/>
          <p:cNvSpPr txBox="1"/>
          <p:nvPr/>
        </p:nvSpPr>
        <p:spPr>
          <a:xfrm>
            <a:off x="8686800" y="4764301"/>
            <a:ext cx="342900" cy="2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ctrTitle"/>
          </p:nvPr>
        </p:nvSpPr>
        <p:spPr>
          <a:xfrm>
            <a:off x="311700" y="226025"/>
            <a:ext cx="8520600" cy="269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 dirty="0">
                <a:solidFill>
                  <a:srgbClr val="FFFFFF"/>
                </a:solidFill>
              </a:rPr>
              <a:t>NASA</a:t>
            </a:r>
            <a:br>
              <a:rPr lang="en" dirty="0"/>
            </a:br>
            <a:r>
              <a:rPr lang="en" dirty="0">
                <a:solidFill>
                  <a:srgbClr val="FFFFFF"/>
                </a:solidFill>
              </a:rPr>
              <a:t>TMR RISC-V MCU for CWS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FFFFFF"/>
                </a:solidFill>
              </a:rPr>
              <a:t>ECEN 499</a:t>
            </a:r>
            <a:endParaRPr sz="3000" dirty="0">
              <a:solidFill>
                <a:srgbClr val="FFFFFF"/>
              </a:solidFill>
            </a:endParaRPr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1"/>
          </p:nvPr>
        </p:nvSpPr>
        <p:spPr>
          <a:xfrm>
            <a:off x="311700" y="3224150"/>
            <a:ext cx="8520600" cy="115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rgbClr val="FFFFFF"/>
                </a:solidFill>
              </a:rPr>
              <a:t>Chris Porter, Kyle Toliver, Spencer Cheney,</a:t>
            </a:r>
          </a:p>
          <a:p>
            <a:pPr lvl="0"/>
            <a:r>
              <a:rPr lang="en-US" dirty="0">
                <a:solidFill>
                  <a:srgbClr val="FFFFFF"/>
                </a:solidFill>
              </a:rPr>
              <a:t>Jonah Boe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pic>
        <p:nvPicPr>
          <p:cNvPr id="27" name="Google Shape;27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35725" cy="47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ctrTitle"/>
          </p:nvPr>
        </p:nvSpPr>
        <p:spPr>
          <a:xfrm>
            <a:off x="311708" y="-11143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SoftConsole: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67" name="Google Shape;67;p12"/>
          <p:cNvSpPr txBox="1"/>
          <p:nvPr/>
        </p:nvSpPr>
        <p:spPr>
          <a:xfrm>
            <a:off x="2626475" y="423150"/>
            <a:ext cx="6462900" cy="506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>
                <a:solidFill>
                  <a:srgbClr val="FFFFFF"/>
                </a:solidFill>
              </a:rPr>
              <a:t>Free software development environment facilitating the rapid development of bare-metal and RTOS based C/C++ software for Microsemi CPU and SoC based FPGAs.</a:t>
            </a:r>
            <a:endParaRPr sz="12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68" name="Google Shape;68;p12"/>
          <p:cNvSpPr txBox="1"/>
          <p:nvPr/>
        </p:nvSpPr>
        <p:spPr>
          <a:xfrm>
            <a:off x="373975" y="1370975"/>
            <a:ext cx="3299700" cy="3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</a:rPr>
              <a:t>Accomplished:</a:t>
            </a:r>
          </a:p>
          <a:p>
            <a:endParaRPr lang="en" sz="1200" b="1" dirty="0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 dirty="0">
                <a:solidFill>
                  <a:schemeClr val="lt1"/>
                </a:solidFill>
              </a:rPr>
              <a:t>Further developed a </a:t>
            </a:r>
            <a:r>
              <a:rPr lang="en" sz="1200" b="1" dirty="0" err="1">
                <a:solidFill>
                  <a:schemeClr val="lt1"/>
                </a:solidFill>
              </a:rPr>
              <a:t>SoftConsole</a:t>
            </a:r>
            <a:r>
              <a:rPr lang="en" sz="1200" b="1" dirty="0">
                <a:solidFill>
                  <a:schemeClr val="lt1"/>
                </a:solidFill>
              </a:rPr>
              <a:t> project that can run on the first processor design</a:t>
            </a:r>
          </a:p>
          <a:p>
            <a:pPr marL="171450" indent="-171450">
              <a:buChar char="•"/>
            </a:pPr>
            <a:endParaRPr lang="en" sz="1200" b="1" dirty="0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 dirty="0">
                <a:solidFill>
                  <a:schemeClr val="lt1"/>
                </a:solidFill>
              </a:rPr>
              <a:t>Mostly finished driver code for the LCD screen that can possibly run on other core configurations (depending on if the APIs change between processors)</a:t>
            </a:r>
          </a:p>
          <a:p>
            <a:pPr marL="171450" indent="-171450">
              <a:buChar char="•"/>
            </a:pPr>
            <a:endParaRPr lang="en" sz="1200" b="1" dirty="0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 dirty="0">
                <a:solidFill>
                  <a:schemeClr val="lt1"/>
                </a:solidFill>
              </a:rPr>
              <a:t>Further developed code for GPIO. Can possibly run on other core configurations (depending on if the APIs change between processors)</a:t>
            </a:r>
          </a:p>
        </p:txBody>
      </p:sp>
      <p:sp>
        <p:nvSpPr>
          <p:cNvPr id="69" name="Google Shape;69;p12"/>
          <p:cNvSpPr txBox="1"/>
          <p:nvPr/>
        </p:nvSpPr>
        <p:spPr>
          <a:xfrm>
            <a:off x="4572000" y="1370975"/>
            <a:ext cx="3299700" cy="3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</a:rPr>
              <a:t>Yet to be done:</a:t>
            </a:r>
            <a:endParaRPr lang="en-US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b="1" dirty="0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 dirty="0">
                <a:solidFill>
                  <a:schemeClr val="lt1"/>
                </a:solidFill>
              </a:rPr>
              <a:t>Write driver code for remaining sensors</a:t>
            </a:r>
          </a:p>
          <a:p>
            <a:pPr marL="171450" indent="-171450">
              <a:buChar char="•"/>
            </a:pPr>
            <a:endParaRPr lang="en" sz="1200" b="1" dirty="0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 dirty="0">
                <a:solidFill>
                  <a:schemeClr val="lt1"/>
                </a:solidFill>
              </a:rPr>
              <a:t>Debug test program for LCD screen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ctrTitle"/>
          </p:nvPr>
        </p:nvSpPr>
        <p:spPr>
          <a:xfrm>
            <a:off x="311708" y="-11143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SoftConsole: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67" name="Google Shape;67;p12"/>
          <p:cNvSpPr txBox="1"/>
          <p:nvPr/>
        </p:nvSpPr>
        <p:spPr>
          <a:xfrm>
            <a:off x="2626475" y="423150"/>
            <a:ext cx="6462900" cy="506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FFFFFF"/>
                </a:solidFill>
              </a:rPr>
              <a:t>Free software development environment facilitating the rapid development of bare-metal and RTOS based C/C++ software for Microsemi CPU and SoC based FPGAs.</a:t>
            </a: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68" name="Google Shape;68;p12"/>
          <p:cNvSpPr txBox="1"/>
          <p:nvPr/>
        </p:nvSpPr>
        <p:spPr>
          <a:xfrm>
            <a:off x="373975" y="1370975"/>
            <a:ext cx="3299700" cy="3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200" b="1" dirty="0">
                <a:solidFill>
                  <a:schemeClr val="lt1"/>
                </a:solidFill>
              </a:rPr>
              <a:t>Problems Overcome:</a:t>
            </a:r>
          </a:p>
          <a:p>
            <a:endParaRPr lang="en" sz="1200" b="1" dirty="0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-US" sz="1200" b="1" dirty="0">
                <a:solidFill>
                  <a:schemeClr val="lt1"/>
                </a:solidFill>
              </a:rPr>
              <a:t>Properly transmitting data over SPI to communicate with the LCD</a:t>
            </a:r>
            <a:endParaRPr lang="en" sz="1200" b="1" dirty="0">
              <a:solidFill>
                <a:schemeClr val="lt1"/>
              </a:solidFill>
            </a:endParaRPr>
          </a:p>
          <a:p>
            <a:endParaRPr lang="en" dirty="0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-US" dirty="0">
                <a:solidFill>
                  <a:schemeClr val="lt1"/>
                </a:solidFill>
              </a:rPr>
              <a:t>Correctly</a:t>
            </a:r>
            <a:r>
              <a:rPr lang="en" dirty="0">
                <a:solidFill>
                  <a:schemeClr val="lt1"/>
                </a:solidFill>
              </a:rPr>
              <a:t> addressing each of the GPIO inputs in order to display current states of peripherals</a:t>
            </a:r>
          </a:p>
        </p:txBody>
      </p:sp>
      <p:sp>
        <p:nvSpPr>
          <p:cNvPr id="69" name="Google Shape;69;p12"/>
          <p:cNvSpPr txBox="1"/>
          <p:nvPr/>
        </p:nvSpPr>
        <p:spPr>
          <a:xfrm>
            <a:off x="4572000" y="1370975"/>
            <a:ext cx="3299700" cy="3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200" b="1" dirty="0">
                <a:solidFill>
                  <a:schemeClr val="lt1"/>
                </a:solidFill>
              </a:rPr>
              <a:t>Problems Not Overcome:</a:t>
            </a:r>
            <a:endParaRPr lang="en-US" dirty="0">
              <a:solidFill>
                <a:schemeClr val="lt1"/>
              </a:solidFill>
            </a:endParaRPr>
          </a:p>
          <a:p>
            <a:endParaRPr lang="en" sz="1200" b="1" dirty="0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 dirty="0">
                <a:solidFill>
                  <a:schemeClr val="lt1"/>
                </a:solidFill>
              </a:rPr>
              <a:t>LCD Does not display anything when com</a:t>
            </a:r>
            <a:r>
              <a:rPr lang="en-US" sz="1200" b="1" dirty="0">
                <a:solidFill>
                  <a:schemeClr val="lt1"/>
                </a:solidFill>
              </a:rPr>
              <a:t>m</a:t>
            </a:r>
            <a:r>
              <a:rPr lang="en" sz="1200" b="1" dirty="0" err="1">
                <a:solidFill>
                  <a:schemeClr val="lt1"/>
                </a:solidFill>
              </a:rPr>
              <a:t>unicated</a:t>
            </a:r>
            <a:r>
              <a:rPr lang="en" sz="1200" b="1" dirty="0">
                <a:solidFill>
                  <a:schemeClr val="lt1"/>
                </a:solidFill>
              </a:rPr>
              <a:t> with. </a:t>
            </a:r>
            <a:r>
              <a:rPr lang="en-US" sz="1200" b="1" dirty="0">
                <a:solidFill>
                  <a:schemeClr val="lt1"/>
                </a:solidFill>
              </a:rPr>
              <a:t>U</a:t>
            </a:r>
            <a:r>
              <a:rPr lang="en" sz="1200" b="1" dirty="0">
                <a:solidFill>
                  <a:schemeClr val="lt1"/>
                </a:solidFill>
              </a:rPr>
              <a:t>sing an </a:t>
            </a:r>
            <a:r>
              <a:rPr lang="en-US" sz="1200" b="1" dirty="0">
                <a:solidFill>
                  <a:schemeClr val="lt1"/>
                </a:solidFill>
              </a:rPr>
              <a:t>oscilloscope</a:t>
            </a:r>
            <a:r>
              <a:rPr lang="en" sz="1200" b="1" dirty="0">
                <a:solidFill>
                  <a:schemeClr val="lt1"/>
                </a:solidFill>
              </a:rPr>
              <a:t> we can confirm that the messages are being sent, and the chip select is being triggered</a:t>
            </a:r>
          </a:p>
        </p:txBody>
      </p:sp>
    </p:spTree>
    <p:extLst>
      <p:ext uri="{BB962C8B-B14F-4D97-AF65-F5344CB8AC3E}">
        <p14:creationId xmlns:p14="http://schemas.microsoft.com/office/powerpoint/2010/main" val="1369181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>
            <a:spLocks noGrp="1"/>
          </p:cNvSpPr>
          <p:nvPr>
            <p:ph type="ctrTitle"/>
          </p:nvPr>
        </p:nvSpPr>
        <p:spPr>
          <a:xfrm>
            <a:off x="311708" y="-11143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Future Areas of Improvement: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83" name="Google Shape;83;p14"/>
          <p:cNvSpPr txBox="1"/>
          <p:nvPr/>
        </p:nvSpPr>
        <p:spPr>
          <a:xfrm>
            <a:off x="493050" y="1497450"/>
            <a:ext cx="8157900" cy="2461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</a:rPr>
              <a:t>Libero</a:t>
            </a:r>
            <a:endParaRPr sz="1800" b="1" dirty="0"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n" b="1" dirty="0">
                <a:solidFill>
                  <a:schemeClr val="lt1"/>
                </a:solidFill>
              </a:rPr>
              <a:t>Fix </a:t>
            </a:r>
            <a:r>
              <a:rPr lang="en-US" b="1" dirty="0">
                <a:solidFill>
                  <a:schemeClr val="lt1"/>
                </a:solidFill>
              </a:rPr>
              <a:t>issues</a:t>
            </a:r>
            <a:r>
              <a:rPr lang="en" b="1" dirty="0">
                <a:solidFill>
                  <a:schemeClr val="lt1"/>
                </a:solidFill>
              </a:rPr>
              <a:t> with full </a:t>
            </a:r>
            <a:r>
              <a:rPr lang="en" b="1" dirty="0" err="1">
                <a:solidFill>
                  <a:schemeClr val="lt1"/>
                </a:solidFill>
              </a:rPr>
              <a:t>dupl</a:t>
            </a:r>
            <a:r>
              <a:rPr lang="en-US" b="1" dirty="0">
                <a:solidFill>
                  <a:schemeClr val="lt1"/>
                </a:solidFill>
              </a:rPr>
              <a:t>e</a:t>
            </a:r>
            <a:r>
              <a:rPr lang="en" b="1" dirty="0">
                <a:solidFill>
                  <a:schemeClr val="lt1"/>
                </a:solidFill>
              </a:rPr>
              <a:t>x LVDS UART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n" b="1" dirty="0">
                <a:solidFill>
                  <a:schemeClr val="lt1"/>
                </a:solidFill>
              </a:rPr>
              <a:t>More architectures</a:t>
            </a:r>
            <a:endParaRPr b="1" dirty="0">
              <a:solidFill>
                <a:schemeClr val="lt1"/>
              </a:solidFill>
            </a:endParaRPr>
          </a:p>
          <a:p>
            <a:pPr marL="457200" indent="-342900">
              <a:buClr>
                <a:schemeClr val="lt1"/>
              </a:buClr>
              <a:buSzPts val="1800"/>
              <a:buChar char="-"/>
            </a:pPr>
            <a:r>
              <a:rPr lang="en" b="1" dirty="0">
                <a:solidFill>
                  <a:schemeClr val="lt1"/>
                </a:solidFill>
              </a:rPr>
              <a:t>Benchmark CPUs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1800" b="1" dirty="0" err="1">
                <a:solidFill>
                  <a:srgbClr val="FFFFFF"/>
                </a:solidFill>
              </a:rPr>
              <a:t>SoftConsole</a:t>
            </a:r>
            <a:endParaRPr lang="en-US" sz="1800" b="1" dirty="0">
              <a:solidFill>
                <a:srgbClr val="FFFFFF"/>
              </a:solidFill>
            </a:endParaRPr>
          </a:p>
          <a:p>
            <a:pPr marL="457200" indent="-317500">
              <a:buClr>
                <a:srgbClr val="FFFFFF"/>
              </a:buClr>
              <a:buSzPts val="1400"/>
              <a:buFont typeface="Arial"/>
              <a:buChar char="-"/>
            </a:pPr>
            <a:r>
              <a:rPr lang="en" b="1" dirty="0">
                <a:solidFill>
                  <a:schemeClr val="lt1"/>
                </a:solidFill>
              </a:rPr>
              <a:t>Write driver code for remaining sensors</a:t>
            </a:r>
            <a:endParaRPr lang="en-US" b="1" dirty="0">
              <a:solidFill>
                <a:srgbClr val="FFFFFF"/>
              </a:solidFill>
            </a:endParaRPr>
          </a:p>
          <a:p>
            <a:pPr marL="457200" lvl="0" indent="-317500">
              <a:buClr>
                <a:srgbClr val="FFFFFF"/>
              </a:buClr>
              <a:buSzPts val="1400"/>
              <a:buChar char="-"/>
            </a:pPr>
            <a:r>
              <a:rPr lang="en-US" b="1" dirty="0">
                <a:solidFill>
                  <a:srgbClr val="FFFFFF"/>
                </a:solidFill>
              </a:rPr>
              <a:t>Debug issues with LCD test</a:t>
            </a:r>
            <a:endParaRPr lang="en" b="1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>
            <a:spLocks noGrp="1"/>
          </p:cNvSpPr>
          <p:nvPr>
            <p:ph type="ctrTitle"/>
          </p:nvPr>
        </p:nvSpPr>
        <p:spPr>
          <a:xfrm>
            <a:off x="311700" y="355425"/>
            <a:ext cx="85206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lt1"/>
                </a:solidFill>
              </a:rPr>
              <a:t> 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ctrTitle"/>
          </p:nvPr>
        </p:nvSpPr>
        <p:spPr>
          <a:xfrm>
            <a:off x="181258" y="-11048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Overview: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33" name="Google Shape;33;p7"/>
          <p:cNvSpPr txBox="1"/>
          <p:nvPr/>
        </p:nvSpPr>
        <p:spPr>
          <a:xfrm>
            <a:off x="362600" y="2162150"/>
            <a:ext cx="8157900" cy="21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34" name="Google Shape;34;p7"/>
          <p:cNvSpPr txBox="1"/>
          <p:nvPr/>
        </p:nvSpPr>
        <p:spPr>
          <a:xfrm>
            <a:off x="591450" y="1285875"/>
            <a:ext cx="8110500" cy="32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 b="1" dirty="0">
                <a:solidFill>
                  <a:schemeClr val="lt1"/>
                </a:solidFill>
              </a:rPr>
              <a:t>Purpose</a:t>
            </a:r>
            <a:endParaRPr sz="1800" b="1" dirty="0"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 b="1" dirty="0">
                <a:solidFill>
                  <a:schemeClr val="lt1"/>
                </a:solidFill>
              </a:rPr>
              <a:t>Goals</a:t>
            </a:r>
            <a:endParaRPr sz="1800" b="1" dirty="0"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 b="1" dirty="0">
                <a:solidFill>
                  <a:schemeClr val="lt1"/>
                </a:solidFill>
              </a:rPr>
              <a:t>Hardware &amp; Software</a:t>
            </a:r>
            <a:endParaRPr sz="1800" b="1" dirty="0"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 b="1" dirty="0">
                <a:solidFill>
                  <a:schemeClr val="lt1"/>
                </a:solidFill>
              </a:rPr>
              <a:t>Libero</a:t>
            </a:r>
            <a:endParaRPr sz="1800" b="1" dirty="0"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 b="1" dirty="0" err="1">
                <a:solidFill>
                  <a:schemeClr val="lt1"/>
                </a:solidFill>
              </a:rPr>
              <a:t>SoftConsole</a:t>
            </a:r>
            <a:endParaRPr lang="en" sz="1800" b="1" dirty="0"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 b="1" dirty="0">
                <a:solidFill>
                  <a:schemeClr val="lt1"/>
                </a:solidFill>
              </a:rPr>
              <a:t>Future Areas of Improvement</a:t>
            </a:r>
            <a:endParaRPr sz="1800" b="1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ctrTitle"/>
          </p:nvPr>
        </p:nvSpPr>
        <p:spPr>
          <a:xfrm>
            <a:off x="311708" y="-11143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Purpose: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40" name="Google Shape;40;p8"/>
          <p:cNvSpPr txBox="1"/>
          <p:nvPr/>
        </p:nvSpPr>
        <p:spPr>
          <a:xfrm>
            <a:off x="493050" y="1497450"/>
            <a:ext cx="8157900" cy="21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1800" b="1">
                <a:solidFill>
                  <a:srgbClr val="FFFFFF"/>
                </a:solidFill>
              </a:rPr>
              <a:t>Using the </a:t>
            </a:r>
            <a:r>
              <a:rPr lang="en" sz="1800" b="1" err="1">
                <a:solidFill>
                  <a:srgbClr val="FFFFFF"/>
                </a:solidFill>
              </a:rPr>
              <a:t>PolarFire</a:t>
            </a:r>
            <a:r>
              <a:rPr lang="en" sz="1800" b="1">
                <a:solidFill>
                  <a:srgbClr val="FFFFFF"/>
                </a:solidFill>
              </a:rPr>
              <a:t> FPGA Eval kit and a custom PCB,  benchmark various RISC-V core configurations in Triple Modular Redundancy (TMR) for use in NASA's Caution and Warning System (CWS) in the Portable Life Support System (PLSS) of the newest space suit (</a:t>
            </a:r>
            <a:r>
              <a:rPr lang="en" sz="1800" b="1" err="1">
                <a:solidFill>
                  <a:srgbClr val="FFFFFF"/>
                </a:solidFill>
              </a:rPr>
              <a:t>xEMU</a:t>
            </a:r>
            <a:r>
              <a:rPr lang="en" sz="1800" b="1">
                <a:solidFill>
                  <a:srgbClr val="FFFFFF"/>
                </a:solidFill>
              </a:rPr>
              <a:t>).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>
            <a:spLocks noGrp="1"/>
          </p:cNvSpPr>
          <p:nvPr>
            <p:ph type="ctrTitle"/>
          </p:nvPr>
        </p:nvSpPr>
        <p:spPr>
          <a:xfrm>
            <a:off x="311708" y="-11143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FFFFFF"/>
                </a:solidFill>
              </a:rPr>
              <a:t>Goals:</a:t>
            </a:r>
            <a:endParaRPr sz="3000" dirty="0">
              <a:solidFill>
                <a:srgbClr val="FFFFFF"/>
              </a:solidFill>
            </a:endParaRPr>
          </a:p>
        </p:txBody>
      </p:sp>
      <p:sp>
        <p:nvSpPr>
          <p:cNvPr id="46" name="Google Shape;46;p9"/>
          <p:cNvSpPr txBox="1"/>
          <p:nvPr/>
        </p:nvSpPr>
        <p:spPr>
          <a:xfrm>
            <a:off x="493050" y="938240"/>
            <a:ext cx="8157900" cy="4035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 sz="1800" b="1" dirty="0">
                <a:solidFill>
                  <a:srgbClr val="FFFFFF"/>
                </a:solidFill>
              </a:rPr>
              <a:t>PCB</a:t>
            </a:r>
            <a:endParaRPr sz="1800" b="1" dirty="0">
              <a:solidFill>
                <a:srgbClr val="FFFFFF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-US" sz="1800" b="1" dirty="0">
                <a:solidFill>
                  <a:srgbClr val="FFFFFF"/>
                </a:solidFill>
              </a:rPr>
              <a:t>Assemble Custom PCB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-US" sz="1800" b="1" dirty="0">
                <a:solidFill>
                  <a:srgbClr val="FFFFFF"/>
                </a:solidFill>
              </a:rPr>
              <a:t>Test for and Resolve Conflicts</a:t>
            </a:r>
          </a:p>
          <a:p>
            <a:pPr marL="457200" indent="-342900">
              <a:buClr>
                <a:srgbClr val="FFFFFF"/>
              </a:buClr>
              <a:buSzPts val="1800"/>
              <a:buChar char="-"/>
            </a:pPr>
            <a:r>
              <a:rPr lang="en" sz="1800" b="1" dirty="0">
                <a:solidFill>
                  <a:srgbClr val="FFFFFF"/>
                </a:solidFill>
              </a:rPr>
              <a:t>Communication </a:t>
            </a:r>
            <a:endParaRPr sz="1800" b="1" dirty="0">
              <a:solidFill>
                <a:srgbClr val="FFFFFF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 sz="1800" b="1" dirty="0">
                <a:solidFill>
                  <a:srgbClr val="FFFFFF"/>
                </a:solidFill>
              </a:rPr>
              <a:t>Full</a:t>
            </a:r>
            <a:r>
              <a:rPr lang="en" sz="1800" b="1" dirty="0">
                <a:solidFill>
                  <a:schemeClr val="lt1"/>
                </a:solidFill>
              </a:rPr>
              <a:t>-Duplex UART</a:t>
            </a:r>
            <a:endParaRPr sz="1800" b="1" dirty="0">
              <a:solidFill>
                <a:schemeClr val="lt1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n" sz="1800" b="1" dirty="0">
                <a:solidFill>
                  <a:schemeClr val="lt1"/>
                </a:solidFill>
              </a:rPr>
              <a:t>SPI</a:t>
            </a:r>
            <a:endParaRPr sz="1800" b="1" dirty="0">
              <a:solidFill>
                <a:schemeClr val="lt1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n" sz="1800" b="1" dirty="0">
                <a:solidFill>
                  <a:schemeClr val="lt1"/>
                </a:solidFill>
              </a:rPr>
              <a:t>I2C</a:t>
            </a:r>
          </a:p>
          <a:p>
            <a:pPr marL="457200" indent="-342900">
              <a:buClr>
                <a:srgbClr val="FFFFFF"/>
              </a:buClr>
              <a:buSzPts val="1800"/>
              <a:buFont typeface="Arial"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Create multiple configurations of RISC-V cores in TMR</a:t>
            </a:r>
            <a:endParaRPr lang="en" sz="1800" b="1" dirty="0">
              <a:solidFill>
                <a:schemeClr val="bg1"/>
              </a:solidFill>
            </a:endParaRPr>
          </a:p>
          <a:p>
            <a:pPr marL="457200" indent="-342900">
              <a:buClr>
                <a:srgbClr val="FFFFFF"/>
              </a:buClr>
              <a:buSzPts val="1800"/>
              <a:buChar char="-"/>
            </a:pPr>
            <a:r>
              <a:rPr lang="en" sz="1800" b="1" dirty="0">
                <a:solidFill>
                  <a:schemeClr val="bg1"/>
                </a:solidFill>
              </a:rPr>
              <a:t>Benchmark</a:t>
            </a:r>
            <a:r>
              <a:rPr lang="en" sz="1800" b="1" dirty="0">
                <a:solidFill>
                  <a:srgbClr val="FFFFFF"/>
                </a:solidFill>
              </a:rPr>
              <a:t> configurations and create a detailed report of the outcome</a:t>
            </a:r>
            <a:endParaRPr lang="en" dirty="0"/>
          </a:p>
          <a:p>
            <a:endParaRPr lang="en-US" sz="13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ctrTitle"/>
          </p:nvPr>
        </p:nvSpPr>
        <p:spPr>
          <a:xfrm>
            <a:off x="311708" y="-11143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Hardware &amp; Software: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52" name="Google Shape;52;p10"/>
          <p:cNvSpPr txBox="1"/>
          <p:nvPr/>
        </p:nvSpPr>
        <p:spPr>
          <a:xfrm>
            <a:off x="493050" y="1488379"/>
            <a:ext cx="8157900" cy="21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 sz="1800" b="1" dirty="0" err="1">
                <a:solidFill>
                  <a:srgbClr val="FFFFFF"/>
                </a:solidFill>
              </a:rPr>
              <a:t>PolarFire</a:t>
            </a:r>
            <a:r>
              <a:rPr lang="en" sz="1800" b="1" dirty="0">
                <a:solidFill>
                  <a:srgbClr val="FFFFFF"/>
                </a:solidFill>
              </a:rPr>
              <a:t> FPGA</a:t>
            </a:r>
            <a:endParaRPr sz="1800" b="1" dirty="0"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 sz="1800" b="1" dirty="0">
                <a:solidFill>
                  <a:srgbClr val="FFFFFF"/>
                </a:solidFill>
              </a:rPr>
              <a:t>Libero</a:t>
            </a:r>
            <a:endParaRPr sz="1800" b="1" dirty="0"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 sz="1800" b="1" dirty="0" err="1">
                <a:solidFill>
                  <a:srgbClr val="FFFFFF"/>
                </a:solidFill>
              </a:rPr>
              <a:t>SoftConsole</a:t>
            </a:r>
            <a:endParaRPr sz="1800" b="1" dirty="0"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-US" sz="1800" b="1" dirty="0">
                <a:solidFill>
                  <a:srgbClr val="FFFFFF"/>
                </a:solidFill>
              </a:rPr>
              <a:t>Custom PCB</a:t>
            </a:r>
            <a:endParaRPr sz="1800" b="1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FFFFFF"/>
              </a:solidFill>
            </a:endParaRPr>
          </a:p>
        </p:txBody>
      </p:sp>
      <p:pic>
        <p:nvPicPr>
          <p:cNvPr id="53" name="Google Shape;53;p10"/>
          <p:cNvPicPr preferRelativeResize="0"/>
          <p:nvPr/>
        </p:nvPicPr>
        <p:blipFill>
          <a:blip r:embed="rId3"/>
          <a:srcRect/>
          <a:stretch/>
        </p:blipFill>
        <p:spPr>
          <a:xfrm>
            <a:off x="2988650" y="1268072"/>
            <a:ext cx="5789299" cy="2670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3287A856-8E03-4C11-9795-9445148C80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55696" y="1090304"/>
            <a:ext cx="3440734" cy="2580551"/>
          </a:xfrm>
          <a:prstGeom prst="rect">
            <a:avLst/>
          </a:prstGeom>
        </p:spPr>
      </p:pic>
      <p:sp>
        <p:nvSpPr>
          <p:cNvPr id="4" name="Google Shape;51;p10">
            <a:extLst>
              <a:ext uri="{FF2B5EF4-FFF2-40B4-BE49-F238E27FC236}">
                <a16:creationId xmlns:a16="http://schemas.microsoft.com/office/drawing/2014/main" id="{8447F7FB-4D2D-473B-A775-77737A73C813}"/>
              </a:ext>
            </a:extLst>
          </p:cNvPr>
          <p:cNvSpPr txBox="1">
            <a:spLocks/>
          </p:cNvSpPr>
          <p:nvPr/>
        </p:nvSpPr>
        <p:spPr>
          <a:xfrm>
            <a:off x="311708" y="-11143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FFFF"/>
                </a:solidFill>
              </a:rPr>
              <a:t>PCB Assembly: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0E9780D6-18F7-F14A-9DFE-3AF12EB7428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847570" y="1090304"/>
            <a:ext cx="3440734" cy="258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952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ctrTitle"/>
          </p:nvPr>
        </p:nvSpPr>
        <p:spPr>
          <a:xfrm>
            <a:off x="311708" y="-11143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FFFFFF"/>
                </a:solidFill>
              </a:rPr>
              <a:t>PCB Assembly:</a:t>
            </a:r>
            <a:endParaRPr sz="3000" dirty="0">
              <a:solidFill>
                <a:srgbClr val="FFFFFF"/>
              </a:solidFill>
            </a:endParaRPr>
          </a:p>
        </p:txBody>
      </p:sp>
      <p:sp>
        <p:nvSpPr>
          <p:cNvPr id="76" name="Google Shape;76;p13"/>
          <p:cNvSpPr txBox="1"/>
          <p:nvPr/>
        </p:nvSpPr>
        <p:spPr>
          <a:xfrm>
            <a:off x="410261" y="1098832"/>
            <a:ext cx="3299700" cy="3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200" b="1" dirty="0">
                <a:solidFill>
                  <a:schemeClr val="lt1"/>
                </a:solidFill>
              </a:rPr>
              <a:t>Problems Overcome:</a:t>
            </a:r>
          </a:p>
          <a:p>
            <a:endParaRPr lang="en" sz="1200" b="1" dirty="0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 dirty="0">
                <a:solidFill>
                  <a:schemeClr val="lt1"/>
                </a:solidFill>
              </a:rPr>
              <a:t>Got all components connected and tested </a:t>
            </a:r>
            <a:r>
              <a:rPr lang="en-US" sz="1200" b="1" dirty="0">
                <a:solidFill>
                  <a:schemeClr val="lt1"/>
                </a:solidFill>
              </a:rPr>
              <a:t>successfully</a:t>
            </a:r>
            <a:endParaRPr lang="en" sz="1200" b="1" dirty="0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endParaRPr lang="en" sz="1200" b="1" dirty="0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 dirty="0">
                <a:solidFill>
                  <a:schemeClr val="lt1"/>
                </a:solidFill>
              </a:rPr>
              <a:t>Due to world health condition parts were delayed, but made it in time to accomplish some tasks</a:t>
            </a:r>
          </a:p>
        </p:txBody>
      </p:sp>
      <p:sp>
        <p:nvSpPr>
          <p:cNvPr id="77" name="Google Shape;77;p13"/>
          <p:cNvSpPr txBox="1"/>
          <p:nvPr/>
        </p:nvSpPr>
        <p:spPr>
          <a:xfrm>
            <a:off x="4572000" y="1098832"/>
            <a:ext cx="3299700" cy="3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200" b="1" dirty="0">
                <a:solidFill>
                  <a:schemeClr val="lt1"/>
                </a:solidFill>
              </a:rPr>
              <a:t>Problems Not Overcome:</a:t>
            </a:r>
          </a:p>
          <a:p>
            <a:endParaRPr lang="en" sz="1200" b="1" dirty="0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 dirty="0">
                <a:solidFill>
                  <a:schemeClr val="lt1"/>
                </a:solidFill>
              </a:rPr>
              <a:t>All known </a:t>
            </a:r>
            <a:r>
              <a:rPr lang="en-US" sz="1200" b="1" dirty="0">
                <a:solidFill>
                  <a:schemeClr val="lt1"/>
                </a:solidFill>
              </a:rPr>
              <a:t>issues</a:t>
            </a:r>
            <a:r>
              <a:rPr lang="en" sz="1200" b="1" dirty="0">
                <a:solidFill>
                  <a:schemeClr val="lt1"/>
                </a:solidFill>
              </a:rPr>
              <a:t> have been resolved</a:t>
            </a:r>
          </a:p>
        </p:txBody>
      </p:sp>
    </p:spTree>
    <p:extLst>
      <p:ext uri="{BB962C8B-B14F-4D97-AF65-F5344CB8AC3E}">
        <p14:creationId xmlns:p14="http://schemas.microsoft.com/office/powerpoint/2010/main" val="2846267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ctrTitle"/>
          </p:nvPr>
        </p:nvSpPr>
        <p:spPr>
          <a:xfrm>
            <a:off x="311708" y="-11143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Libero: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59" name="Google Shape;59;p11"/>
          <p:cNvSpPr txBox="1"/>
          <p:nvPr/>
        </p:nvSpPr>
        <p:spPr>
          <a:xfrm>
            <a:off x="1699500" y="423150"/>
            <a:ext cx="7132800" cy="715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FFFFFF"/>
                </a:solidFill>
              </a:rPr>
              <a:t>integrates industry standard Synopsys Synplify Pro® synthesis and Mentor Graphics ModelSim® simulation with best-in-class constraints management, Programming &amp; Debug Tools capabilities, and secure production programming support.</a:t>
            </a: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60" name="Google Shape;60;p11"/>
          <p:cNvSpPr txBox="1"/>
          <p:nvPr/>
        </p:nvSpPr>
        <p:spPr>
          <a:xfrm>
            <a:off x="564475" y="1361904"/>
            <a:ext cx="3299700" cy="3766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1200" b="1" dirty="0">
                <a:solidFill>
                  <a:schemeClr val="lt1"/>
                </a:solidFill>
              </a:rPr>
              <a:t>Accomplished:</a:t>
            </a:r>
            <a:endParaRPr lang="en-US" dirty="0">
              <a:solidFill>
                <a:schemeClr val="lt1"/>
              </a:solidFill>
            </a:endParaRPr>
          </a:p>
          <a:p>
            <a:pPr>
              <a:buClr>
                <a:schemeClr val="dk1"/>
              </a:buClr>
              <a:buSzPts val="1100"/>
            </a:pPr>
            <a:endParaRPr lang="en" sz="1200" b="1" dirty="0">
              <a:solidFill>
                <a:schemeClr val="lt1"/>
              </a:solidFill>
            </a:endParaRP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r>
              <a:rPr lang="en" sz="1200" b="1" dirty="0">
                <a:solidFill>
                  <a:schemeClr val="lt1"/>
                </a:solidFill>
              </a:rPr>
              <a:t>Debugged several module and set them up to work correctly</a:t>
            </a: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endParaRPr lang="en" sz="1200" b="1" dirty="0">
              <a:solidFill>
                <a:schemeClr val="lt1"/>
              </a:solidFill>
            </a:endParaRP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r>
              <a:rPr lang="en" sz="1200" b="1" dirty="0">
                <a:solidFill>
                  <a:schemeClr val="lt1"/>
                </a:solidFill>
              </a:rPr>
              <a:t>Configured UART module to be set up for Full-Duplex</a:t>
            </a:r>
          </a:p>
          <a:p>
            <a:pPr>
              <a:buClr>
                <a:schemeClr val="dk1"/>
              </a:buClr>
              <a:buSzPts val="1100"/>
            </a:pPr>
            <a:endParaRPr lang="en" sz="1200" b="1" dirty="0">
              <a:solidFill>
                <a:schemeClr val="lt1"/>
              </a:solidFill>
            </a:endParaRP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r>
              <a:rPr lang="en" sz="1200" b="1" dirty="0">
                <a:solidFill>
                  <a:schemeClr val="lt1"/>
                </a:solidFill>
              </a:rPr>
              <a:t>Fixed the LVDS UART Module so that it can transmit a differential signal</a:t>
            </a:r>
          </a:p>
        </p:txBody>
      </p:sp>
      <p:sp>
        <p:nvSpPr>
          <p:cNvPr id="61" name="Google Shape;61;p11"/>
          <p:cNvSpPr txBox="1"/>
          <p:nvPr/>
        </p:nvSpPr>
        <p:spPr>
          <a:xfrm>
            <a:off x="5107214" y="1361903"/>
            <a:ext cx="3299700" cy="3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</a:rPr>
              <a:t>Yet to be done:</a:t>
            </a:r>
          </a:p>
          <a:p>
            <a:endParaRPr lang="en" sz="1200" b="1" dirty="0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 dirty="0">
                <a:solidFill>
                  <a:schemeClr val="lt1"/>
                </a:solidFill>
              </a:rPr>
              <a:t>Set up the other three processor design to work with various other memory configurations</a:t>
            </a:r>
          </a:p>
          <a:p>
            <a:pPr marL="171450" indent="-171450">
              <a:buChar char="•"/>
            </a:pPr>
            <a:endParaRPr lang="en" sz="1200" b="1" dirty="0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 dirty="0">
                <a:solidFill>
                  <a:schemeClr val="lt1"/>
                </a:solidFill>
              </a:rPr>
              <a:t>Turn LVDS UARTs differ</a:t>
            </a:r>
            <a:r>
              <a:rPr lang="en-US" sz="1200" b="1" dirty="0" err="1">
                <a:solidFill>
                  <a:schemeClr val="lt1"/>
                </a:solidFill>
              </a:rPr>
              <a:t>en</a:t>
            </a:r>
            <a:r>
              <a:rPr lang="en" sz="1200" b="1" dirty="0" err="1">
                <a:solidFill>
                  <a:schemeClr val="lt1"/>
                </a:solidFill>
              </a:rPr>
              <a:t>tial</a:t>
            </a:r>
            <a:r>
              <a:rPr lang="en" sz="1200" b="1" dirty="0">
                <a:solidFill>
                  <a:schemeClr val="lt1"/>
                </a:solidFill>
              </a:rPr>
              <a:t> signal into a LVDS signal</a:t>
            </a:r>
          </a:p>
          <a:p>
            <a:pPr marL="171450" indent="-171450">
              <a:buChar char="•"/>
            </a:pPr>
            <a:endParaRPr lang="en" sz="1200" b="1" dirty="0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 dirty="0">
                <a:solidFill>
                  <a:schemeClr val="lt1"/>
                </a:solidFill>
              </a:rPr>
              <a:t>Add a LVDS module for receiving data</a:t>
            </a:r>
          </a:p>
          <a:p>
            <a:endParaRPr lang="en" sz="1200" b="1" dirty="0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 dirty="0">
                <a:solidFill>
                  <a:schemeClr val="lt1"/>
                </a:solidFill>
              </a:rPr>
              <a:t>Fully test SPI and I2C</a:t>
            </a:r>
          </a:p>
          <a:p>
            <a:pPr marL="171450" indent="-171450">
              <a:buChar char="•"/>
            </a:pPr>
            <a:endParaRPr lang="en" sz="1200" b="1" dirty="0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 dirty="0">
                <a:solidFill>
                  <a:schemeClr val="lt1"/>
                </a:solidFill>
              </a:rPr>
              <a:t>Fix GPIO I/O configuration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ctrTitle"/>
          </p:nvPr>
        </p:nvSpPr>
        <p:spPr>
          <a:xfrm>
            <a:off x="311708" y="-11143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Libero: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59" name="Google Shape;59;p11"/>
          <p:cNvSpPr txBox="1"/>
          <p:nvPr/>
        </p:nvSpPr>
        <p:spPr>
          <a:xfrm>
            <a:off x="1699500" y="423150"/>
            <a:ext cx="7132800" cy="715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FFFFFF"/>
                </a:solidFill>
              </a:rPr>
              <a:t>integrates industry standard Synopsys </a:t>
            </a:r>
            <a:r>
              <a:rPr lang="en" sz="1200" b="1" err="1">
                <a:solidFill>
                  <a:srgbClr val="FFFFFF"/>
                </a:solidFill>
              </a:rPr>
              <a:t>Synplify</a:t>
            </a:r>
            <a:r>
              <a:rPr lang="en" sz="1200" b="1">
                <a:solidFill>
                  <a:srgbClr val="FFFFFF"/>
                </a:solidFill>
              </a:rPr>
              <a:t> Pro® synthesis and Mentor Graphics </a:t>
            </a:r>
            <a:r>
              <a:rPr lang="en" sz="1200" b="1" err="1">
                <a:solidFill>
                  <a:srgbClr val="FFFFFF"/>
                </a:solidFill>
              </a:rPr>
              <a:t>ModelSim</a:t>
            </a:r>
            <a:r>
              <a:rPr lang="en" sz="1200" b="1">
                <a:solidFill>
                  <a:srgbClr val="FFFFFF"/>
                </a:solidFill>
              </a:rPr>
              <a:t>® simulation with best-in-class constraints management, Programming &amp; Debug Tools capabilities, and secure production programming support.</a:t>
            </a: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60" name="Google Shape;60;p11"/>
          <p:cNvSpPr txBox="1"/>
          <p:nvPr/>
        </p:nvSpPr>
        <p:spPr>
          <a:xfrm>
            <a:off x="478750" y="1071391"/>
            <a:ext cx="3299700" cy="3766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1200" b="1" dirty="0">
                <a:solidFill>
                  <a:schemeClr val="lt1"/>
                </a:solidFill>
              </a:rPr>
              <a:t>Problems Overcome:</a:t>
            </a:r>
            <a:endParaRPr lang="en-US" dirty="0">
              <a:solidFill>
                <a:schemeClr val="lt1"/>
              </a:solidFill>
            </a:endParaRPr>
          </a:p>
          <a:p>
            <a:pPr>
              <a:buClr>
                <a:schemeClr val="dk1"/>
              </a:buClr>
              <a:buSzPts val="1100"/>
            </a:pPr>
            <a:endParaRPr lang="en" sz="1200" b="1" dirty="0">
              <a:solidFill>
                <a:schemeClr val="lt1"/>
              </a:solidFill>
            </a:endParaRP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r>
              <a:rPr lang="en" sz="1200" b="1" dirty="0">
                <a:solidFill>
                  <a:schemeClr val="lt1"/>
                </a:solidFill>
              </a:rPr>
              <a:t>In order to work on Libero remotely we had to set up a zoom meeting share the Libero screen and request remote access from our computers at home</a:t>
            </a: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endParaRPr lang="en" sz="1200" b="1" dirty="0">
              <a:solidFill>
                <a:schemeClr val="lt1"/>
              </a:solidFill>
            </a:endParaRP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r>
              <a:rPr lang="en" sz="1200" b="1" dirty="0">
                <a:solidFill>
                  <a:schemeClr val="lt1"/>
                </a:solidFill>
              </a:rPr>
              <a:t>Change UART configuration to work with a baud rate that is usable with LVDS</a:t>
            </a:r>
          </a:p>
        </p:txBody>
      </p:sp>
      <p:sp>
        <p:nvSpPr>
          <p:cNvPr id="61" name="Google Shape;61;p11"/>
          <p:cNvSpPr txBox="1"/>
          <p:nvPr/>
        </p:nvSpPr>
        <p:spPr>
          <a:xfrm>
            <a:off x="5131026" y="1114253"/>
            <a:ext cx="3299700" cy="3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200" b="1" dirty="0">
                <a:solidFill>
                  <a:schemeClr val="lt1"/>
                </a:solidFill>
              </a:rPr>
              <a:t>Problems Not Overcome:</a:t>
            </a:r>
          </a:p>
          <a:p>
            <a:endParaRPr lang="en" sz="1200" b="1" dirty="0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 dirty="0">
                <a:solidFill>
                  <a:schemeClr val="lt1"/>
                </a:solidFill>
              </a:rPr>
              <a:t>LVDS UART baud rate/timing isn’t accurate</a:t>
            </a:r>
          </a:p>
        </p:txBody>
      </p:sp>
    </p:spTree>
    <p:extLst>
      <p:ext uri="{BB962C8B-B14F-4D97-AF65-F5344CB8AC3E}">
        <p14:creationId xmlns:p14="http://schemas.microsoft.com/office/powerpoint/2010/main" val="264547739"/>
      </p:ext>
    </p:extLst>
  </p:cSld>
  <p:clrMapOvr>
    <a:masterClrMapping/>
  </p:clrMapOvr>
</p:sld>
</file>

<file path=ppt/theme/theme1.xml><?xml version="1.0" encoding="utf-8"?>
<a:theme xmlns:a="http://schemas.openxmlformats.org/drawingml/2006/main" name="Blue Background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614</Words>
  <Application>Microsoft Macintosh PowerPoint</Application>
  <PresentationFormat>On-screen Show (16:9)</PresentationFormat>
  <Paragraphs>102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Arial</vt:lpstr>
      <vt:lpstr>Blue Background</vt:lpstr>
      <vt:lpstr>NASA TMR RISC-V MCU for CWS  ECEN 499</vt:lpstr>
      <vt:lpstr>Overview:</vt:lpstr>
      <vt:lpstr>Purpose:</vt:lpstr>
      <vt:lpstr>Goals:</vt:lpstr>
      <vt:lpstr>Hardware &amp; Software:</vt:lpstr>
      <vt:lpstr>PowerPoint Presentation</vt:lpstr>
      <vt:lpstr>PCB Assembly:</vt:lpstr>
      <vt:lpstr>Libero:</vt:lpstr>
      <vt:lpstr>Libero:</vt:lpstr>
      <vt:lpstr>SoftConsole:</vt:lpstr>
      <vt:lpstr>SoftConsole:</vt:lpstr>
      <vt:lpstr>Future Areas of Improvement:</vt:lpstr>
      <vt:lpstr>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NASA - Caution and Warning System  ECEN 499</dc:title>
  <dc:creator>James</dc:creator>
  <cp:lastModifiedBy>Boe, Jonah</cp:lastModifiedBy>
  <cp:revision>14</cp:revision>
  <dcterms:modified xsi:type="dcterms:W3CDTF">2020-07-13T22:30:42Z</dcterms:modified>
</cp:coreProperties>
</file>

<file path=docProps/thumbnail.jpeg>
</file>